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E2A1928-673A-4B92-A878-E24AEB268671}">
  <a:tblStyle styleId="{DE2A1928-673A-4B92-A878-E24AEB2686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customXml" Target="../customXml/item2.xml"/><Relationship Id="rId21" Type="http://schemas.openxmlformats.org/officeDocument/2006/relationships/slide" Target="slides/slide14.xml"/><Relationship Id="rId34" Type="http://schemas.openxmlformats.org/officeDocument/2006/relationships/font" Target="fonts/CenturyGothic-regular.fntdata"/><Relationship Id="rId25" Type="http://schemas.openxmlformats.org/officeDocument/2006/relationships/slide" Target="slides/slide18.xml"/><Relationship Id="rId7" Type="http://schemas.openxmlformats.org/officeDocument/2006/relationships/notesMaster" Target="notesMasters/notesMaster1.xml"/><Relationship Id="rId33" Type="http://schemas.openxmlformats.org/officeDocument/2006/relationships/slide" Target="slides/slide26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8" Type="http://schemas.openxmlformats.org/officeDocument/2006/relationships/customXml" Target="../customXml/item1.xml"/><Relationship Id="rId20" Type="http://schemas.openxmlformats.org/officeDocument/2006/relationships/slide" Target="slides/slide13.xml"/><Relationship Id="rId2" Type="http://schemas.openxmlformats.org/officeDocument/2006/relationships/viewProps" Target="viewProps.xml"/><Relationship Id="rId29" Type="http://schemas.openxmlformats.org/officeDocument/2006/relationships/slide" Target="slides/slide22.xml"/><Relationship Id="rId16" Type="http://schemas.openxmlformats.org/officeDocument/2006/relationships/slide" Target="slides/slide9.xml"/><Relationship Id="rId24" Type="http://schemas.openxmlformats.org/officeDocument/2006/relationships/slide" Target="slides/slide17.xml"/><Relationship Id="rId1" Type="http://schemas.openxmlformats.org/officeDocument/2006/relationships/theme" Target="theme/theme2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font" Target="fonts/CenturyGothic-boldItalic.fntdata"/><Relationship Id="rId40" Type="http://schemas.openxmlformats.org/officeDocument/2006/relationships/customXml" Target="../customXml/item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36" Type="http://schemas.openxmlformats.org/officeDocument/2006/relationships/font" Target="fonts/CenturyGothic-italic.fntdata"/><Relationship Id="rId31" Type="http://schemas.openxmlformats.org/officeDocument/2006/relationships/slide" Target="slides/slide2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22" Type="http://schemas.openxmlformats.org/officeDocument/2006/relationships/slide" Target="slides/slide15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CenturyGothic-bold.fntdata"/><Relationship Id="rId14" Type="http://schemas.openxmlformats.org/officeDocument/2006/relationships/slide" Target="slides/slide7.xml"/><Relationship Id="rId8" Type="http://schemas.openxmlformats.org/officeDocument/2006/relationships/slide" Target="slides/slide1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e5c105ce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e5c105ce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b="1" lang="en-GB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b="1" lang="en-GB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b="1" lang="en-GB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b="1" lang="en-GB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b="1" lang="en-GB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b="1" lang="en-GB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5c105ce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5c105ce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7b7ff2ab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7b7ff2a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e5c105ce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e5c105ce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47b7ff2ab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47b7ff2ab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47b7ff2ab_1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47b7ff2ab_1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7b7ff2ab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7b7ff2ab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47b7ff2ab_1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47b7ff2ab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47b7ff2ab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47b7ff2ab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Mia mia is pronounced mya mya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7b7ff2ab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7b7ff2ab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e4c067a3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e4c067a3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47b7ff2ab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47b7ff2ab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7b7ff2ab_1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7b7ff2ab_1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e5c105ce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e5c105ce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e5c105ce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e5c105ce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e5c105ce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e5c105ce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e5c105ce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e5c105ce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e5c105ce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e5c105ce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47b7ff2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47b7ff2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47b7ff2a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47b7ff2a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47b7ff2a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47b7ff2a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47b7ff2a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47b7ff2a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47b7ff2a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47b7ff2a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83ae44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83ae44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e5c105c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e5c105c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 Now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Google Shape;76;p1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mpt Boxes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ily Review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Objective and Success Criteria">
  <p:cSld name="BLANK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fmla="val 50000" name="adj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ate Prior Knowledge">
  <p:cSld name="BLANK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ept Development">
  <p:cSld name="BLANK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Development/Guided Practice">
  <p:cSld name="BLANK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levance">
  <p:cSld name="BLANK_1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Closure">
  <p:cSld name="BLANK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ily Review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pendent Practice">
  <p:cSld name="BLANK_1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Objective and Success Criteria">
  <p:cSld name="BLANK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fmla="val 50000" name="adj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ate Prior Knowledge">
  <p:cSld name="BLANK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</a:t>
            </a: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ept Development">
  <p:cSld name="BLANK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Development/Guided Practice">
  <p:cSld name="BLANK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levance">
  <p:cSld name="BLANK_1_1_1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Closure">
  <p:cSld name="BLANK_1_1_1_1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pendent Practice">
  <p:cSld name="BLANK_1_1_1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fmla="val 3214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fmla="val 3214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gif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gif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Relationship Id="rId4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 amt="32000"/>
          </a:blip>
          <a:srcRect b="12286" l="0" r="0" t="262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NOONGAR SEASONS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the Noongar seasons using movements of the Earth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describe the Noongar seasons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model the Earth’s movements during the Noongar seasons</a:t>
            </a:r>
            <a:endParaRPr/>
          </a:p>
        </p:txBody>
      </p:sp>
      <p:sp>
        <p:nvSpPr>
          <p:cNvPr id="183" name="Google Shape;183;p32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We will explain the Noongar seasons using movements of the Earth</a:t>
            </a:r>
            <a:endParaRPr sz="3600"/>
          </a:p>
        </p:txBody>
      </p:sp>
      <p:graphicFrame>
        <p:nvGraphicFramePr>
          <p:cNvPr id="184" name="Google Shape;184;p32"/>
          <p:cNvGraphicFramePr/>
          <p:nvPr/>
        </p:nvGraphicFramePr>
        <p:xfrm>
          <a:off x="6693450" y="40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344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2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5" name="Google Shape;185;p32"/>
          <p:cNvGraphicFramePr/>
          <p:nvPr/>
        </p:nvGraphicFramePr>
        <p:xfrm>
          <a:off x="7603350" y="22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12245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" name="Google Shape;186;p32"/>
          <p:cNvGraphicFramePr/>
          <p:nvPr/>
        </p:nvGraphicFramePr>
        <p:xfrm>
          <a:off x="7603350" y="73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12245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</a:t>
                      </a: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/>
              <a:t>We will explain the Noongar seasons using movements of the Earth</a:t>
            </a:r>
            <a:endParaRPr sz="1500"/>
          </a:p>
        </p:txBody>
      </p:sp>
      <p:graphicFrame>
        <p:nvGraphicFramePr>
          <p:cNvPr id="192" name="Google Shape;192;p33"/>
          <p:cNvGraphicFramePr/>
          <p:nvPr/>
        </p:nvGraphicFramePr>
        <p:xfrm>
          <a:off x="6685300" y="349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344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we experience different seasons throughout the year.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33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When we are experiencing summer, is it summer in the rest of the world</a:t>
            </a:r>
            <a:r>
              <a:rPr lang="en-GB" sz="2400"/>
              <a:t>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/>
              <a:t>Does everywhere else get as hot as here in summer?</a:t>
            </a:r>
            <a:endParaRPr sz="2400"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299" y="396600"/>
            <a:ext cx="2287752" cy="228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We will explain the Noongar seasons using movements of the Earth</a:t>
            </a:r>
            <a:endParaRPr sz="1500"/>
          </a:p>
        </p:txBody>
      </p:sp>
      <p:graphicFrame>
        <p:nvGraphicFramePr>
          <p:cNvPr id="200" name="Google Shape;200;p34"/>
          <p:cNvGraphicFramePr/>
          <p:nvPr/>
        </p:nvGraphicFramePr>
        <p:xfrm>
          <a:off x="6685300" y="349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344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we experience different seasons throughout the year.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" name="Google Shape;201;p34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When we are experiencing summer, is it summer in the rest of the world?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Does everywhere else get as hot as here in summer?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0B5394"/>
                </a:solidFill>
              </a:rPr>
              <a:t>Seasons can be different depending on where you are on Earth!</a:t>
            </a:r>
            <a:endParaRPr sz="2400">
              <a:solidFill>
                <a:srgbClr val="0B5394"/>
              </a:solidFill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299" y="396600"/>
            <a:ext cx="2287752" cy="228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08" name="Google Shape;208;p35"/>
          <p:cNvGraphicFramePr/>
          <p:nvPr/>
        </p:nvGraphicFramePr>
        <p:xfrm>
          <a:off x="552550" y="377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Looking at the map, which area is Perth located in?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35"/>
          <p:cNvSpPr txBox="1"/>
          <p:nvPr>
            <p:ph idx="2" type="body"/>
          </p:nvPr>
        </p:nvSpPr>
        <p:spPr>
          <a:xfrm>
            <a:off x="552550" y="852700"/>
            <a:ext cx="3347700" cy="292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Noongar people have lived in the south-west of Western Australia for over 45,000 years.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In Noongar country there are 14 different areas with 14 different language groups.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75" y="815700"/>
            <a:ext cx="4832675" cy="410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16" name="Google Shape;216;p36"/>
          <p:cNvGraphicFramePr/>
          <p:nvPr/>
        </p:nvGraphicFramePr>
        <p:xfrm>
          <a:off x="615275" y="377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Noongar season are we in right now?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" name="Google Shape;217;p36"/>
          <p:cNvSpPr txBox="1"/>
          <p:nvPr>
            <p:ph idx="2" type="body"/>
          </p:nvPr>
        </p:nvSpPr>
        <p:spPr>
          <a:xfrm>
            <a:off x="552550" y="852700"/>
            <a:ext cx="3850800" cy="292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The Noongar calendar has six seasons.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Noongar people have traditionally hunted and gathered food according to the six seasons.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Each season is described by changes in flora</a:t>
            </a:r>
            <a:r>
              <a:rPr baseline="-25000" lang="en-GB" sz="1600"/>
              <a:t>1</a:t>
            </a:r>
            <a:r>
              <a:rPr lang="en-GB" sz="1600"/>
              <a:t>/fauna</a:t>
            </a:r>
            <a:r>
              <a:rPr baseline="-25000" lang="en-GB" sz="1600"/>
              <a:t>2</a:t>
            </a:r>
            <a:r>
              <a:rPr lang="en-GB" sz="1600"/>
              <a:t> and changes in the weather.</a:t>
            </a:r>
            <a:endParaRPr sz="1600"/>
          </a:p>
        </p:txBody>
      </p:sp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15277" r="14900" t="0"/>
          <a:stretch/>
        </p:blipFill>
        <p:spPr>
          <a:xfrm>
            <a:off x="4164575" y="825025"/>
            <a:ext cx="4478316" cy="3993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36"/>
          <p:cNvGraphicFramePr/>
          <p:nvPr/>
        </p:nvGraphicFramePr>
        <p:xfrm>
          <a:off x="7820225" y="413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1224950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plants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animals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25" name="Google Shape;225;p37"/>
          <p:cNvGraphicFramePr/>
          <p:nvPr/>
        </p:nvGraphicFramePr>
        <p:xfrm>
          <a:off x="552550" y="377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this diagram on your whiteboard with the names of the six seasons.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6" name="Google Shape;226;p37"/>
          <p:cNvSpPr txBox="1"/>
          <p:nvPr>
            <p:ph idx="2" type="body"/>
          </p:nvPr>
        </p:nvSpPr>
        <p:spPr>
          <a:xfrm>
            <a:off x="552550" y="852700"/>
            <a:ext cx="3850800" cy="292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Birak - </a:t>
            </a:r>
            <a:r>
              <a:rPr lang="en-GB"/>
              <a:t>The First Summer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Season of the Young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Reptiles emerge from hibernation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Performed controlled burns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Hunted kangaroo and wallaby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0" l="15277" r="14900" t="0"/>
          <a:stretch/>
        </p:blipFill>
        <p:spPr>
          <a:xfrm>
            <a:off x="4164575" y="825025"/>
            <a:ext cx="4478316" cy="39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/>
          <p:nvPr/>
        </p:nvSpPr>
        <p:spPr>
          <a:xfrm>
            <a:off x="5597038" y="779100"/>
            <a:ext cx="1613400" cy="87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8"/>
          <p:cNvSpPr txBox="1"/>
          <p:nvPr>
            <p:ph idx="2" type="body"/>
          </p:nvPr>
        </p:nvSpPr>
        <p:spPr>
          <a:xfrm>
            <a:off x="552550" y="852700"/>
            <a:ext cx="3850800" cy="292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Bunuru - </a:t>
            </a:r>
            <a:r>
              <a:rPr lang="en-GB"/>
              <a:t>The Second Summer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Season of Adolescence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Children learn the art of tool-making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Families camped near coast and river inlets to fish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b="0" l="15277" r="14900" t="0"/>
          <a:stretch/>
        </p:blipFill>
        <p:spPr>
          <a:xfrm>
            <a:off x="4164575" y="825025"/>
            <a:ext cx="4478316" cy="39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/>
          <p:nvPr/>
        </p:nvSpPr>
        <p:spPr>
          <a:xfrm>
            <a:off x="6922900" y="1569300"/>
            <a:ext cx="1719900" cy="87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7" name="Google Shape;237;p38"/>
          <p:cNvGraphicFramePr/>
          <p:nvPr/>
        </p:nvGraphicFramePr>
        <p:xfrm>
          <a:off x="552550" y="377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Add what the weather is like to your diagram.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9"/>
          <p:cNvSpPr txBox="1"/>
          <p:nvPr>
            <p:ph idx="2" type="body"/>
          </p:nvPr>
        </p:nvSpPr>
        <p:spPr>
          <a:xfrm>
            <a:off x="552550" y="852700"/>
            <a:ext cx="3850800" cy="292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Djeran - </a:t>
            </a:r>
            <a:r>
              <a:rPr lang="en-GB"/>
              <a:t>The Autumn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Season of Adulthood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Time of marriages and courtship ceremonies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Families moved further inland along Swan River to continue to fish. They also collected buds and seeds to eat.</a:t>
            </a:r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b="0" l="15277" r="14900" t="0"/>
          <a:stretch/>
        </p:blipFill>
        <p:spPr>
          <a:xfrm>
            <a:off x="4264950" y="852700"/>
            <a:ext cx="4478316" cy="39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/>
          <p:nvPr/>
        </p:nvSpPr>
        <p:spPr>
          <a:xfrm>
            <a:off x="7023375" y="3232250"/>
            <a:ext cx="1719900" cy="87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6" name="Google Shape;246;p39"/>
          <p:cNvGraphicFramePr/>
          <p:nvPr/>
        </p:nvGraphicFramePr>
        <p:xfrm>
          <a:off x="552550" y="404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Noongar season you were born in?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552550" y="852700"/>
            <a:ext cx="3850800" cy="292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Makuru -</a:t>
            </a:r>
            <a:r>
              <a:rPr lang="en-GB"/>
              <a:t>The First Rains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Fertility Season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Time to travel to inland hunting areas to hunt swans and grubs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Built mia mia (huts) for shelter and wore booka (kangaroo skin coats)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15277" r="14900" t="0"/>
          <a:stretch/>
        </p:blipFill>
        <p:spPr>
          <a:xfrm>
            <a:off x="4327675" y="799925"/>
            <a:ext cx="4478316" cy="39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/>
          <p:nvPr/>
        </p:nvSpPr>
        <p:spPr>
          <a:xfrm>
            <a:off x="5706900" y="3985325"/>
            <a:ext cx="1719900" cy="87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5" name="Google Shape;255;p40"/>
          <p:cNvGraphicFramePr/>
          <p:nvPr/>
        </p:nvGraphicFramePr>
        <p:xfrm>
          <a:off x="552550" y="377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Noongar season is New Years Eve within?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552550" y="852700"/>
            <a:ext cx="3850800" cy="292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Djilba - </a:t>
            </a:r>
            <a:r>
              <a:rPr lang="en-GB"/>
              <a:t>The Second Rains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Season of Conception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Rains fill lakes and waterholes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Hunted emu, kangaroo, bandicoot, and possum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Dug up native potatoes from beneath wandoo trees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0" l="15277" r="14900" t="0"/>
          <a:stretch/>
        </p:blipFill>
        <p:spPr>
          <a:xfrm>
            <a:off x="4164575" y="825025"/>
            <a:ext cx="4478316" cy="39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/>
          <p:nvPr/>
        </p:nvSpPr>
        <p:spPr>
          <a:xfrm>
            <a:off x="4164587" y="3204500"/>
            <a:ext cx="1719900" cy="87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4" name="Google Shape;264;p41"/>
          <p:cNvGraphicFramePr/>
          <p:nvPr/>
        </p:nvGraphicFramePr>
        <p:xfrm>
          <a:off x="552550" y="395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3027050"/>
              </a:tblGrid>
              <a:tr h="2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Makuru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similar to one of the four seasons we spoke about last lesson. Which do you think it is?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709450" y="566200"/>
            <a:ext cx="67299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True or False?</a:t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Earth is the only object in space that rotates.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The </a:t>
            </a:r>
            <a:r>
              <a:rPr lang="en-GB">
                <a:solidFill>
                  <a:schemeClr val="dk1"/>
                </a:solidFill>
              </a:rPr>
              <a:t>moon</a:t>
            </a:r>
            <a:r>
              <a:rPr lang="en-GB" sz="1800">
                <a:solidFill>
                  <a:schemeClr val="dk1"/>
                </a:solidFill>
              </a:rPr>
              <a:t> rotates slower than Earth.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There are 8 planets in our solar system.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Earth is the only planet with a moon.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The current model of the solar system is </a:t>
            </a:r>
            <a:r>
              <a:rPr b="1" lang="en-GB">
                <a:solidFill>
                  <a:schemeClr val="dk1"/>
                </a:solidFill>
              </a:rPr>
              <a:t>geocentric.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One orbit is called a</a:t>
            </a:r>
            <a:r>
              <a:rPr b="1" lang="en-GB">
                <a:solidFill>
                  <a:schemeClr val="dk1"/>
                </a:solidFill>
              </a:rPr>
              <a:t> revolution.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42"/>
          <p:cNvSpPr txBox="1"/>
          <p:nvPr>
            <p:ph idx="2" type="body"/>
          </p:nvPr>
        </p:nvSpPr>
        <p:spPr>
          <a:xfrm>
            <a:off x="552550" y="852700"/>
            <a:ext cx="3850800" cy="292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Kambarang - </a:t>
            </a:r>
            <a:r>
              <a:rPr lang="en-GB"/>
              <a:t>The Wildflower Season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Season of Birth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Carpets of wildflowers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Families move back toward the coast to collect eggs and hunt birds, frogs, crayfish and tortoise</a:t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b="0" l="15277" r="14900" t="0"/>
          <a:stretch/>
        </p:blipFill>
        <p:spPr>
          <a:xfrm>
            <a:off x="4164575" y="825025"/>
            <a:ext cx="4478316" cy="39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/>
          <p:nvPr/>
        </p:nvSpPr>
        <p:spPr>
          <a:xfrm>
            <a:off x="4164587" y="1567600"/>
            <a:ext cx="1719900" cy="87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3" name="Google Shape;273;p42"/>
          <p:cNvGraphicFramePr/>
          <p:nvPr/>
        </p:nvGraphicFramePr>
        <p:xfrm>
          <a:off x="552550" y="377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Kambarang is similar to one of the four seasons we spoke about last lesson. Which do you think it is?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598" y="1078475"/>
            <a:ext cx="3683462" cy="1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6315063" y="1159713"/>
            <a:ext cx="13134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Aug/Sep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235387" y="1159713"/>
            <a:ext cx="1383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Oct/Nov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3344199" y="1761030"/>
            <a:ext cx="13134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Dec/Jan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4465598" y="2424568"/>
            <a:ext cx="13134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Feb/Mar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7578546" y="1761030"/>
            <a:ext cx="13134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Jun/Jul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6315063" y="2424568"/>
            <a:ext cx="13134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Apr/May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" name="Google Shape;2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75" y="3544725"/>
            <a:ext cx="8534975" cy="14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>
            <p:ph idx="2" type="body"/>
          </p:nvPr>
        </p:nvSpPr>
        <p:spPr>
          <a:xfrm>
            <a:off x="552550" y="852700"/>
            <a:ext cx="2986800" cy="246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Noongar seasons can be explained using the movements of the Earth.</a:t>
            </a:r>
            <a:endParaRPr/>
          </a:p>
        </p:txBody>
      </p:sp>
      <p:sp>
        <p:nvSpPr>
          <p:cNvPr id="288" name="Google Shape;288;p43"/>
          <p:cNvSpPr txBox="1"/>
          <p:nvPr/>
        </p:nvSpPr>
        <p:spPr>
          <a:xfrm>
            <a:off x="3598725" y="1895588"/>
            <a:ext cx="652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Birak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552550" y="858550"/>
            <a:ext cx="8435400" cy="7047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Draw a diagram showing </a:t>
            </a:r>
            <a:r>
              <a:rPr b="1" lang="en-GB" sz="1800">
                <a:latin typeface="Century Gothic"/>
                <a:ea typeface="Century Gothic"/>
                <a:cs typeface="Century Gothic"/>
                <a:sym typeface="Century Gothic"/>
              </a:rPr>
              <a:t>Birak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using the sun and the Earth.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Draw a diagram showing </a:t>
            </a:r>
            <a:r>
              <a:rPr b="1" lang="en-GB" sz="1800">
                <a:latin typeface="Century Gothic"/>
                <a:ea typeface="Century Gothic"/>
                <a:cs typeface="Century Gothic"/>
                <a:sym typeface="Century Gothic"/>
              </a:rPr>
              <a:t>Makuru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using the sun and the Earth.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477" y="3095700"/>
            <a:ext cx="3743035" cy="18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 txBox="1"/>
          <p:nvPr/>
        </p:nvSpPr>
        <p:spPr>
          <a:xfrm>
            <a:off x="4543361" y="3188905"/>
            <a:ext cx="1335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Aug/Sep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2430050" y="3188905"/>
            <a:ext cx="14061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Oct/Nov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1524448" y="3878802"/>
            <a:ext cx="1335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Dec/Jan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2663984" y="4640086"/>
            <a:ext cx="1335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Feb/Mar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44"/>
          <p:cNvSpPr txBox="1"/>
          <p:nvPr/>
        </p:nvSpPr>
        <p:spPr>
          <a:xfrm>
            <a:off x="5827278" y="3878802"/>
            <a:ext cx="1335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Jun/Jul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4543361" y="4640086"/>
            <a:ext cx="1335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Apr/May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0" y="1632000"/>
            <a:ext cx="8534975" cy="14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45"/>
          <p:cNvSpPr txBox="1"/>
          <p:nvPr>
            <p:ph idx="2" type="body"/>
          </p:nvPr>
        </p:nvSpPr>
        <p:spPr>
          <a:xfrm>
            <a:off x="552550" y="767450"/>
            <a:ext cx="6173700" cy="4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the Noongar seasons helps us understand the seasons we experience specifically in Perth and south-west of Western Australia.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Winter, summer, autumn and spring can be different all over the world!</a:t>
            </a:r>
            <a:endParaRPr/>
          </a:p>
        </p:txBody>
      </p:sp>
      <p:graphicFrame>
        <p:nvGraphicFramePr>
          <p:cNvPr id="309" name="Google Shape;309;p45"/>
          <p:cNvGraphicFramePr/>
          <p:nvPr/>
        </p:nvGraphicFramePr>
        <p:xfrm>
          <a:off x="6362450" y="359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are there six Noongar seasons?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74" y="3007300"/>
            <a:ext cx="2941824" cy="17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6" name="Google Shape;316;p46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six Noongar seasons: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Birak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Bunuru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Djeran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Makuru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Djilba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Kambarang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They can be explained by the movements of the Earth, just like summer, winter, autumn and spring.</a:t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350" y="2502975"/>
            <a:ext cx="2415575" cy="24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</a:rPr>
              <a:t>We will explain the Noongar seasons using movements of the Earth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23" name="Google Shape;323;p47"/>
          <p:cNvGraphicFramePr/>
          <p:nvPr/>
        </p:nvGraphicFramePr>
        <p:xfrm>
          <a:off x="6889875" y="135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344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the seasons can be explained using the movements of the Earth around the sun.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4" name="Google Shape;324;p47"/>
          <p:cNvSpPr/>
          <p:nvPr/>
        </p:nvSpPr>
        <p:spPr>
          <a:xfrm>
            <a:off x="552550" y="858550"/>
            <a:ext cx="5896800" cy="12015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Draw a diagram of the Earth’s movements around the sun and label the Noongar seasons.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Create a Noongar seasons spinner.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75" y="2821100"/>
            <a:ext cx="8534975" cy="14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describe the Noongar seasons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model the Earth’s movements during the Noongar seasons</a:t>
            </a:r>
            <a:endParaRPr/>
          </a:p>
        </p:txBody>
      </p:sp>
      <p:sp>
        <p:nvSpPr>
          <p:cNvPr id="331" name="Google Shape;331;p48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lt1"/>
                </a:solidFill>
              </a:rPr>
              <a:t>We will explain the Noongar seasons using movements of the Earth</a:t>
            </a:r>
            <a:endParaRPr/>
          </a:p>
        </p:txBody>
      </p:sp>
      <p:graphicFrame>
        <p:nvGraphicFramePr>
          <p:cNvPr id="332" name="Google Shape;332;p48"/>
          <p:cNvGraphicFramePr/>
          <p:nvPr/>
        </p:nvGraphicFramePr>
        <p:xfrm>
          <a:off x="6793300" y="415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{DE2A1928-673A-4B92-A878-E24AEB268671}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ORBIT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PATH AROUND AN OBJECT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SATELLITE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NATURAL BODY CIRCLING A PLANET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AXIS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LINE OF ROTATION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ROTATION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SPIN ON AXIS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REVOLUTION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SINGLE ORBIT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75" y="1544700"/>
            <a:ext cx="3346150" cy="33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625" y="1544700"/>
            <a:ext cx="4461524" cy="33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709450" y="566200"/>
            <a:ext cx="64596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Which of the diagrams show a </a:t>
            </a:r>
            <a:r>
              <a:rPr b="1" lang="en-GB"/>
              <a:t>rotation</a:t>
            </a:r>
            <a:r>
              <a:rPr lang="en-GB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Which of the diagrams show a </a:t>
            </a:r>
            <a:r>
              <a:rPr b="1" lang="en-GB"/>
              <a:t>revolution</a:t>
            </a:r>
            <a:r>
              <a:rPr lang="en-GB"/>
              <a:t>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/>
            </a:br>
            <a:r>
              <a:rPr lang="en-GB"/>
              <a:t>	</a:t>
            </a:r>
            <a:r>
              <a:rPr b="1" lang="en-GB">
                <a:solidFill>
                  <a:srgbClr val="FFFFFF"/>
                </a:solidFill>
              </a:rPr>
              <a:t>A</a:t>
            </a:r>
            <a:r>
              <a:rPr lang="en-GB">
                <a:solidFill>
                  <a:srgbClr val="FFFFFF"/>
                </a:solidFill>
              </a:rPr>
              <a:t>									</a:t>
            </a:r>
            <a:r>
              <a:rPr b="1" lang="en-GB">
                <a:solidFill>
                  <a:srgbClr val="FFFFFF"/>
                </a:solidFill>
              </a:rPr>
              <a:t>B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888" y="1595000"/>
            <a:ext cx="5328526" cy="26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1834350" y="1593300"/>
            <a:ext cx="6232500" cy="27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Dec										Jun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					Mar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709450" y="566200"/>
            <a:ext cx="78237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Draw a diagram showing the </a:t>
            </a:r>
            <a:r>
              <a:rPr b="1" lang="en-GB"/>
              <a:t>southern hemisphere</a:t>
            </a:r>
            <a:r>
              <a:rPr lang="en-GB"/>
              <a:t> experiencing </a:t>
            </a:r>
            <a:r>
              <a:rPr b="1" lang="en-GB"/>
              <a:t>winter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201CD26-98BA-4845-87FE-8C3AADCA1E84}"/>
</file>

<file path=customXml/itemProps2.xml><?xml version="1.0" encoding="utf-8"?>
<ds:datastoreItem xmlns:ds="http://schemas.openxmlformats.org/officeDocument/2006/customXml" ds:itemID="{0B24220C-C266-419C-9F06-1D2C09EF6C58}"/>
</file>

<file path=customXml/itemProps3.xml><?xml version="1.0" encoding="utf-8"?>
<ds:datastoreItem xmlns:ds="http://schemas.openxmlformats.org/officeDocument/2006/customXml" ds:itemID="{9525E992-D927-47B3-A769-4B04F7CA5310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38700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